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0" r:id="rId2"/>
    <p:sldId id="272" r:id="rId3"/>
    <p:sldId id="271" r:id="rId4"/>
    <p:sldId id="259" r:id="rId5"/>
    <p:sldId id="260" r:id="rId6"/>
    <p:sldId id="261" r:id="rId7"/>
    <p:sldId id="262" r:id="rId8"/>
    <p:sldId id="274" r:id="rId9"/>
    <p:sldId id="273" r:id="rId10"/>
    <p:sldId id="264" r:id="rId11"/>
    <p:sldId id="265" r:id="rId12"/>
    <p:sldId id="267" r:id="rId13"/>
    <p:sldId id="268" r:id="rId14"/>
    <p:sldId id="275" r:id="rId15"/>
    <p:sldId id="26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27B3696D-2E4C-4073-B8A3-976732EC38FD}" type="datetimeFigureOut">
              <a:rPr lang="ru-RU" smtClean="0"/>
              <a:t>27.03.2020</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57235398-AF51-4911-8BD9-DC6DD42B10E9}"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B3696D-2E4C-4073-B8A3-976732EC38FD}" type="datetimeFigureOut">
              <a:rPr lang="ru-RU" smtClean="0"/>
              <a:t>27.03.2020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B3696D-2E4C-4073-B8A3-976732EC38FD}" type="datetimeFigureOut">
              <a:rPr lang="ru-RU" smtClean="0"/>
              <a:t>27.03.2020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7B3696D-2E4C-4073-B8A3-976732EC38FD}" type="datetimeFigureOut">
              <a:rPr lang="ru-RU" smtClean="0"/>
              <a:t>27.03.2020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27B3696D-2E4C-4073-B8A3-976732EC38FD}" type="datetimeFigureOut">
              <a:rPr lang="ru-RU" smtClean="0"/>
              <a:t>27.03.2020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7235398-AF51-4911-8BD9-DC6DD42B10E9}"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7B3696D-2E4C-4073-B8A3-976732EC38FD}" type="datetimeFigureOut">
              <a:rPr lang="ru-RU" smtClean="0"/>
              <a:t>27.03.2020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7B3696D-2E4C-4073-B8A3-976732EC38FD}" type="datetimeFigureOut">
              <a:rPr lang="ru-RU" smtClean="0"/>
              <a:t>27.03.2020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7B3696D-2E4C-4073-B8A3-976732EC38FD}" type="datetimeFigureOut">
              <a:rPr lang="ru-RU" smtClean="0"/>
              <a:t>27.03.2020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7B3696D-2E4C-4073-B8A3-976732EC38FD}" type="datetimeFigureOut">
              <a:rPr lang="ru-RU" smtClean="0"/>
              <a:t>27.03.2020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7B3696D-2E4C-4073-B8A3-976732EC38FD}" type="datetimeFigureOut">
              <a:rPr lang="ru-RU" smtClean="0"/>
              <a:t>27.03.2020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7235398-AF51-4911-8BD9-DC6DD42B10E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27B3696D-2E4C-4073-B8A3-976732EC38FD}" type="datetimeFigureOut">
              <a:rPr lang="ru-RU" smtClean="0"/>
              <a:t>27.03.2020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57235398-AF51-4911-8BD9-DC6DD42B10E9}"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7B3696D-2E4C-4073-B8A3-976732EC38FD}" type="datetimeFigureOut">
              <a:rPr lang="ru-RU" smtClean="0"/>
              <a:t>27.03.2020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235398-AF51-4911-8BD9-DC6DD42B10E9}"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11- Дәріс</a:t>
            </a:r>
            <a:endParaRPr lang="ru-RU" dirty="0"/>
          </a:p>
        </p:txBody>
      </p:sp>
      <p:sp>
        <p:nvSpPr>
          <p:cNvPr id="3" name="Текст 2"/>
          <p:cNvSpPr>
            <a:spLocks noGrp="1"/>
          </p:cNvSpPr>
          <p:nvPr>
            <p:ph type="body" idx="1"/>
          </p:nvPr>
        </p:nvSpPr>
        <p:spPr/>
        <p:txBody>
          <a:bodyPr/>
          <a:lstStyle/>
          <a:p>
            <a:r>
              <a:rPr lang="kk-KZ" b="1" dirty="0"/>
              <a:t>Бастауыш мектеп жасындағы баланың ақыл-ойы мен мінез-құлқының  </a:t>
            </a:r>
            <a:r>
              <a:rPr lang="kk-KZ" b="1" dirty="0" smtClean="0"/>
              <a:t>дамуы.</a:t>
            </a:r>
            <a:endParaRPr lang="ru-RU" dirty="0"/>
          </a:p>
        </p:txBody>
      </p:sp>
    </p:spTree>
    <p:extLst>
      <p:ext uri="{BB962C8B-B14F-4D97-AF65-F5344CB8AC3E}">
        <p14:creationId xmlns:p14="http://schemas.microsoft.com/office/powerpoint/2010/main" val="1703967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latin typeface="Times New Roman" pitchFamily="18" charset="0"/>
                <a:cs typeface="Times New Roman" pitchFamily="18" charset="0"/>
              </a:rPr>
              <a:t>Бастауыш  оқушының  қабылдауының  ерекшеліктері:</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r>
              <a:rPr lang="kk-KZ" sz="3200" dirty="0" smtClean="0">
                <a:latin typeface="Times New Roman" pitchFamily="18" charset="0"/>
                <a:cs typeface="Times New Roman" pitchFamily="18" charset="0"/>
              </a:rPr>
              <a:t>Оқушыға не  қызықты немесе  не  қажетті  соған  мән  беріп,  осыны  қабылдауға  икем  келеді.</a:t>
            </a:r>
          </a:p>
          <a:p>
            <a:pPr algn="just"/>
            <a:r>
              <a:rPr lang="kk-KZ" sz="3200" dirty="0" smtClean="0">
                <a:latin typeface="Times New Roman" pitchFamily="18" charset="0"/>
                <a:cs typeface="Times New Roman" pitchFamily="18" charset="0"/>
              </a:rPr>
              <a:t>Оқушыға  әсіресе  кеңістік  пен  уақытты  қабылдау  қиынға  соғады</a:t>
            </a:r>
            <a:r>
              <a:rPr lang="kk-KZ"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42984"/>
            <a:ext cx="8686800" cy="4983179"/>
          </a:xfrm>
        </p:spPr>
        <p:txBody>
          <a:bodyPr>
            <a:noAutofit/>
          </a:bodyPr>
          <a:lstStyle/>
          <a:p>
            <a:pPr lvl="3" algn="just">
              <a:buNone/>
            </a:pPr>
            <a:r>
              <a:rPr lang="kk-KZ" sz="2800" dirty="0" smtClean="0">
                <a:latin typeface="Times New Roman" pitchFamily="18" charset="0"/>
                <a:cs typeface="Times New Roman" pitchFamily="18" charset="0"/>
              </a:rPr>
              <a:t>   Баланы  қабылдай  алуға  үйретуде  мұғалім  негізгі  роль  атқарады.  Мұғалім  бәлендей  нәрсені  сабақта  балаларға  көрсеткенде,  сол  нәрсенің  нендей  қасиеттеріне  мән  беруді  айтып,  қандай  нәрсеге  назар аударуды  ескертіп отырады. Егер  қабылдау  кезінде  бір  обьектінің  қасиеттері  өзге  обьектінің,  не  сол  обьектінің  өзге  қасиеттерімен  салыстырылып  отырса,  баланың  қабылдау  кезінде   ойланып,  ненің   негізгі, ненің  екінші  дәрежедегі  қасиет  екенін  ажырататын  болады </a:t>
            </a:r>
            <a:endParaRPr lang="ru-RU" sz="2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rmAutofit fontScale="90000"/>
          </a:bodyPr>
          <a:lstStyle/>
          <a:p>
            <a:r>
              <a:rPr lang="kk-KZ" dirty="0" smtClean="0">
                <a:latin typeface="Times New Roman" pitchFamily="18" charset="0"/>
                <a:cs typeface="Times New Roman" pitchFamily="18" charset="0"/>
              </a:rPr>
              <a:t>Бастауыш оқушының зейіні қабылдау  сияқты терең  дамымаған</a:t>
            </a:r>
            <a:endParaRPr lang="ru-RU" dirty="0">
              <a:latin typeface="Times New Roman" pitchFamily="18" charset="0"/>
              <a:cs typeface="Times New Roman" pitchFamily="18" charset="0"/>
            </a:endParaRPr>
          </a:p>
        </p:txBody>
      </p:sp>
      <p:sp>
        <p:nvSpPr>
          <p:cNvPr id="11" name="Содержимое 10"/>
          <p:cNvSpPr>
            <a:spLocks noGrp="1"/>
          </p:cNvSpPr>
          <p:nvPr>
            <p:ph idx="1"/>
          </p:nvPr>
        </p:nvSpPr>
        <p:spPr/>
        <p:txBody>
          <a:bodyPr>
            <a:normAutofit/>
          </a:bodyPr>
          <a:lstStyle/>
          <a:p>
            <a:pPr algn="just">
              <a:buNone/>
            </a:pPr>
            <a:r>
              <a:rPr lang="kk-KZ" sz="3200" dirty="0" smtClean="0">
                <a:latin typeface="Times New Roman" pitchFamily="18" charset="0"/>
                <a:cs typeface="Times New Roman" pitchFamily="18" charset="0"/>
              </a:rPr>
              <a:t>   Зейін, әдетте, ерікті және еріксіз түрлерге бөлінеді. Бала  не  қызық соған мән беретін екендігінен оның еріксіз зейіні алғашқы кезде ерікті зейінінен басым келеді. Оның еріксіз зейіні әсем бояулар не заттар немесе ұйқастырып айтқан сөздер өзіне тартқыш келетінінен мұғалім мүмкіндігінше сабақты қызықтыруға барлық күшін салады.</a:t>
            </a:r>
            <a:endParaRPr lang="ru-RU" sz="3200" dirty="0"/>
          </a:p>
        </p:txBody>
      </p: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736"/>
            <a:ext cx="8229600" cy="4895864"/>
          </a:xfrm>
        </p:spPr>
        <p:txBody>
          <a:bodyPr>
            <a:normAutofit/>
          </a:bodyPr>
          <a:lstStyle/>
          <a:p>
            <a:pPr algn="just">
              <a:buNone/>
            </a:pPr>
            <a:r>
              <a:rPr lang="kk-KZ" sz="3200" dirty="0" smtClean="0">
                <a:latin typeface="Times New Roman" pitchFamily="18" charset="0"/>
                <a:cs typeface="Times New Roman" pitchFamily="18" charset="0"/>
              </a:rPr>
              <a:t>   Бастауыш сыныпта 2-3 кластарда ерікті зейін пайда бола бастайды: ол қызық емес, бірақ қажет деген сабақтың бөлшектеріне зейінді бола алады. Балының ерікті зейінін дамыту үшін оның істейтін жұмысын нақты етіп түсіндіріп, тапсырманы қалай орындаудың жоспарын көрсетіп отыру қажет</a:t>
            </a:r>
            <a:endParaRPr lang="ru-RU" sz="3200" dirty="0">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Тілдің дамуы</a:t>
            </a:r>
            <a:endParaRPr lang="ru-RU" dirty="0"/>
          </a:p>
        </p:txBody>
      </p:sp>
      <p:sp>
        <p:nvSpPr>
          <p:cNvPr id="3" name="Объект 2"/>
          <p:cNvSpPr>
            <a:spLocks noGrp="1"/>
          </p:cNvSpPr>
          <p:nvPr>
            <p:ph idx="1"/>
          </p:nvPr>
        </p:nvSpPr>
        <p:spPr/>
        <p:txBody>
          <a:bodyPr>
            <a:normAutofit fontScale="62500" lnSpcReduction="20000"/>
          </a:bodyPr>
          <a:lstStyle/>
          <a:p>
            <a:r>
              <a:rPr lang="kk-KZ" dirty="0"/>
              <a:t>Тілдің дамуы баланың тілге деген қарым-қатынасында  байланысатын тек лингвистикалық мүмкіндіктер арқылы жүрмейді. Бала сөздің дыбысталуын тыңайды және оған  баға береді.</a:t>
            </a:r>
            <a:endParaRPr lang="ru-RU" dirty="0"/>
          </a:p>
          <a:p>
            <a:r>
              <a:rPr lang="kk-KZ" dirty="0"/>
              <a:t>Егер де балаға сөздің кейбір заңдылықтарын түсіндіретін болсақ, онда ол өзінің жаңа жаңалықтарыдағы танымдық тілге белсенділігін аудара бастайды және ойнай отырып анализді өндіреді.</a:t>
            </a:r>
            <a:endParaRPr lang="ru-RU" dirty="0"/>
          </a:p>
          <a:p>
            <a:r>
              <a:rPr lang="kk-KZ" dirty="0"/>
              <a:t>Тілді меңгеру, әдетте, баланың тілге деген қарым-қатынасындағы белсенділігімен анықталады. Бұл белсенділік сөзжасамдарда білінеді және берілген тапсырмаға сай дұрыс сөзді таба білуде де көрінеді.</a:t>
            </a:r>
            <a:endParaRPr lang="ru-RU" dirty="0"/>
          </a:p>
          <a:p>
            <a:r>
              <a:rPr lang="kk-KZ" dirty="0"/>
              <a:t>Төменгі сыныптағы оқушылара туған тілінің жүйесіне байланысты бағдар пайда болады. Тілдің дыбыстық қабыршағы – 6-7 жастағы балаға арналған белсенді, ерекше түрдегі заттық әрекет болып табылады. 6-7 жаста бала тілдің күрделі грамматикалық жүйесін меңгереді, ол сөйлейтін тіл оның туған тіліне айналады.</a:t>
            </a:r>
            <a:endParaRPr lang="ru-RU" dirty="0"/>
          </a:p>
          <a:p>
            <a:r>
              <a:rPr lang="kk-KZ" dirty="0"/>
              <a:t>Егер де бала бала-бақшаға барған болса, ол сөздің анализдік дағдыларын оқуы тиіс. Ол сөздің дыбыстық анализін өндіре алады және оны құрайтын дыбыстарға сәйкес орналастырады, сөздегі дыбыстарды ажыратады.</a:t>
            </a:r>
            <a:endParaRPr lang="ru-RU" dirty="0"/>
          </a:p>
          <a:p>
            <a:r>
              <a:rPr lang="kk-KZ" dirty="0"/>
              <a:t>Бала арнайы оқыту кезінде дыбыстық жүйеге байланысты сөзді айта алады. Сөздің дыбыстық анализі оқу мен жазуға әсер етеді.</a:t>
            </a:r>
            <a:endParaRPr lang="ru-RU" dirty="0"/>
          </a:p>
          <a:p>
            <a:pPr marL="0" indent="0">
              <a:buNone/>
            </a:pPr>
            <a:endParaRPr lang="ru-RU" dirty="0"/>
          </a:p>
        </p:txBody>
      </p:sp>
    </p:spTree>
    <p:extLst>
      <p:ext uri="{BB962C8B-B14F-4D97-AF65-F5344CB8AC3E}">
        <p14:creationId xmlns:p14="http://schemas.microsoft.com/office/powerpoint/2010/main" val="2617646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ctr">
              <a:buNone/>
            </a:pPr>
            <a:r>
              <a:rPr lang="kk-KZ" sz="6600" b="1" dirty="0">
                <a:latin typeface="Times New Roman" pitchFamily="18" charset="0"/>
                <a:cs typeface="Times New Roman" pitchFamily="18" charset="0"/>
              </a:rPr>
              <a:t>Н</a:t>
            </a:r>
            <a:r>
              <a:rPr lang="kk-KZ" sz="6600" b="1" dirty="0" smtClean="0">
                <a:latin typeface="Times New Roman" pitchFamily="18" charset="0"/>
                <a:cs typeface="Times New Roman" pitchFamily="18" charset="0"/>
              </a:rPr>
              <a:t>азарларыңызға</a:t>
            </a:r>
            <a:r>
              <a:rPr lang="kk-KZ" sz="6600" dirty="0" smtClean="0">
                <a:latin typeface="Times New Roman" pitchFamily="18" charset="0"/>
                <a:cs typeface="Times New Roman" pitchFamily="18" charset="0"/>
              </a:rPr>
              <a:t> </a:t>
            </a:r>
            <a:r>
              <a:rPr lang="kk-KZ" sz="6600" b="1" dirty="0" smtClean="0">
                <a:latin typeface="Times New Roman" pitchFamily="18" charset="0"/>
                <a:cs typeface="Times New Roman" pitchFamily="18" charset="0"/>
              </a:rPr>
              <a:t>рахмет</a:t>
            </a:r>
            <a:r>
              <a:rPr lang="kk-KZ" sz="6600" dirty="0" smtClean="0">
                <a:latin typeface="Times New Roman" pitchFamily="18" charset="0"/>
                <a:cs typeface="Times New Roman" pitchFamily="18" charset="0"/>
              </a:rPr>
              <a:t>!!!</a:t>
            </a:r>
            <a:endParaRPr lang="ru-RU" sz="66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a:bodyPr>
          <a:lstStyle/>
          <a:p>
            <a:r>
              <a:rPr lang="kk-KZ" sz="2400" dirty="0"/>
              <a:t>Соңғы кезде педагогикалық және жас ерекшелігі психологиясында педагогикалық критериилерге негізделген кезеңдерге бөлу жиірек қолданылады</a:t>
            </a:r>
            <a:endParaRPr lang="ru-RU" sz="2400" dirty="0"/>
          </a:p>
        </p:txBody>
      </p:sp>
      <p:sp>
        <p:nvSpPr>
          <p:cNvPr id="3" name="Объект 2"/>
          <p:cNvSpPr>
            <a:spLocks noGrp="1"/>
          </p:cNvSpPr>
          <p:nvPr>
            <p:ph idx="1"/>
          </p:nvPr>
        </p:nvSpPr>
        <p:spPr>
          <a:solidFill>
            <a:srgbClr val="FFFF00"/>
          </a:solidFill>
        </p:spPr>
        <p:txBody>
          <a:bodyPr>
            <a:normAutofit fontScale="92500" lnSpcReduction="20000"/>
          </a:bodyPr>
          <a:lstStyle/>
          <a:p>
            <a:pPr marL="0" indent="0" algn="just">
              <a:buNone/>
            </a:pPr>
            <a:endParaRPr lang="ru-RU" dirty="0"/>
          </a:p>
          <a:p>
            <a:pPr algn="just"/>
            <a:r>
              <a:rPr lang="kk-KZ" dirty="0"/>
              <a:t>Мектепке дейінгі шақтың ерте сәбилік, сәбилік, естиярлық және ересектік жас кезеңдерді, бала-бақшадағы топтарға сәйкес (үш жасқа дейін – ерте сәбилік шақ тобы; кішкентайлар тобы – бесінші жыл; ересектер – алтыншы жыл және даярлық тобы – жетінші жыл) бөлінеді. Оқыту мен тәрбиелеудің негізгі кезеңдеріне және олармен байланысты оқушылардың даму ерекшеліктеріне сай мектептік шақ үш кезеңге бөлінеді: төменгі сынып оқушылары (1-3,4 сыныпқа дейін), ортаңғы сынып оқушылары (4-5-тен 7,8 сыныпқа дейін), жоғарғы сынып оқушылары (8-10,11 сыныпқа дейін</a:t>
            </a:r>
            <a:endParaRPr lang="ru-RU" dirty="0"/>
          </a:p>
        </p:txBody>
      </p:sp>
    </p:spTree>
    <p:extLst>
      <p:ext uri="{BB962C8B-B14F-4D97-AF65-F5344CB8AC3E}">
        <p14:creationId xmlns:p14="http://schemas.microsoft.com/office/powerpoint/2010/main" val="9380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half" idx="1"/>
          </p:nvPr>
        </p:nvSpPr>
        <p:spPr>
          <a:solidFill>
            <a:schemeClr val="bg2">
              <a:lumMod val="50000"/>
            </a:schemeClr>
          </a:solidFill>
        </p:spPr>
        <p:txBody>
          <a:bodyPr>
            <a:normAutofit fontScale="70000" lnSpcReduction="20000"/>
          </a:bodyPr>
          <a:lstStyle/>
          <a:p>
            <a:r>
              <a:rPr lang="kk-KZ" dirty="0"/>
              <a:t>Әрбір жас шағы психикалық дамудың ерекше сапалы кезеңі болып табылады және бала-дамуының осы кезеңдегі оның жеке басының өзіндік құрылымының жиынтығы құрастыратын көптеген өзгерістермен сипатталады. </a:t>
            </a:r>
            <a:r>
              <a:rPr lang="kk-KZ" dirty="0">
                <a:solidFill>
                  <a:srgbClr val="FF0000"/>
                </a:solidFill>
              </a:rPr>
              <a:t>Л.С. Высотский жас шағы дамудың белгілі, біршама тұйық кезеңі деп қарады.</a:t>
            </a:r>
            <a:r>
              <a:rPr lang="kk-KZ" dirty="0"/>
              <a:t> Бір жас сатысынан екіншісіне өтуде пайда болады және даму барысының өзі қайта құрылып, өзгеріп отырады.</a:t>
            </a:r>
            <a:endParaRPr lang="ru-RU" dirty="0"/>
          </a:p>
          <a:p>
            <a:endParaRPr lang="ru-RU" dirty="0"/>
          </a:p>
        </p:txBody>
      </p:sp>
      <p:sp>
        <p:nvSpPr>
          <p:cNvPr id="4" name="Объект 3"/>
          <p:cNvSpPr>
            <a:spLocks noGrp="1"/>
          </p:cNvSpPr>
          <p:nvPr>
            <p:ph sz="half" idx="2"/>
          </p:nvPr>
        </p:nvSpPr>
        <p:spPr>
          <a:solidFill>
            <a:schemeClr val="bg2">
              <a:lumMod val="75000"/>
            </a:schemeClr>
          </a:solidFill>
        </p:spPr>
        <p:txBody>
          <a:bodyPr>
            <a:normAutofit fontScale="70000" lnSpcReduction="20000"/>
          </a:bodyPr>
          <a:lstStyle/>
          <a:p>
            <a:r>
              <a:rPr lang="kk-KZ" dirty="0"/>
              <a:t>Жас ерекшеліктері көптеген жағдайлардың жиынтығымен анықтайды. Бұл - әрі балаға оның өмірінің осы кезеңінде қойылатын талаптар жүйесі әрі айналасындағыларымен қарым-қатынастарының мәнісі, әрі ол игеретін білім мен іс-әрекеттер типі, әрі осы білімдерді игеру тәсілдері. Жас шағына ерекшеліктерді анықтайтын жағдайлардың жиынтығына баланың дене дамуының түрлі жақтарының (мыс, сәбилік шақтағы белгілі морфологиялық құрылымдардың организм өзгерістерінің ерекшелігі т.б.) ерекшеліктері де енеді</a:t>
            </a:r>
            <a:endParaRPr lang="ru-RU" dirty="0"/>
          </a:p>
        </p:txBody>
      </p:sp>
    </p:spTree>
    <p:extLst>
      <p:ext uri="{BB962C8B-B14F-4D97-AF65-F5344CB8AC3E}">
        <p14:creationId xmlns:p14="http://schemas.microsoft.com/office/powerpoint/2010/main" val="1886074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4"/>
          <p:cNvSpPr>
            <a:spLocks noGrp="1"/>
          </p:cNvSpPr>
          <p:nvPr>
            <p:ph idx="1"/>
          </p:nvPr>
        </p:nvSpPr>
        <p:spPr>
          <a:xfrm>
            <a:off x="457200" y="1176342"/>
            <a:ext cx="8229600" cy="5181616"/>
          </a:xfrm>
        </p:spPr>
        <p:txBody>
          <a:bodyPr>
            <a:normAutofit fontScale="97500"/>
          </a:bodyPr>
          <a:lstStyle/>
          <a:p>
            <a:pPr algn="ctr">
              <a:buNone/>
            </a:pP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sz="4100" dirty="0" smtClean="0">
                <a:latin typeface="Times New Roman" pitchFamily="18" charset="0"/>
                <a:cs typeface="Times New Roman" pitchFamily="18" charset="0"/>
              </a:rPr>
              <a:t>Оқу әрекеті  дегеніміз – өзіне  тиісті  мағлұматтарды  пайдалана  отырып,  сол  тапсырманы  орындаудан  тұрады</a:t>
            </a: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3143240" y="928670"/>
            <a:ext cx="2714644"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В.В.Давыдов  бойынша, оқу әрекеті мынадай бөлшектерден құрастырылады</a:t>
            </a:r>
            <a:endParaRPr lang="ru-RU" dirty="0"/>
          </a:p>
        </p:txBody>
      </p:sp>
      <p:sp>
        <p:nvSpPr>
          <p:cNvPr id="6" name="Овал 5"/>
          <p:cNvSpPr/>
          <p:nvPr/>
        </p:nvSpPr>
        <p:spPr>
          <a:xfrm>
            <a:off x="571472" y="2285992"/>
            <a:ext cx="1700218"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Тапсырмадан, яғни  оқу ситуациясынан </a:t>
            </a:r>
            <a:endParaRPr lang="ru-RU" dirty="0"/>
          </a:p>
        </p:txBody>
      </p:sp>
      <p:sp>
        <p:nvSpPr>
          <p:cNvPr id="7" name="Овал 6"/>
          <p:cNvSpPr/>
          <p:nvPr/>
        </p:nvSpPr>
        <p:spPr>
          <a:xfrm>
            <a:off x="2500298" y="3857628"/>
            <a:ext cx="1771656"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Тасырманы орындаудан</a:t>
            </a:r>
            <a:endParaRPr lang="ru-RU" dirty="0"/>
          </a:p>
        </p:txBody>
      </p:sp>
      <p:sp>
        <p:nvSpPr>
          <p:cNvPr id="8" name="Овал 7"/>
          <p:cNvSpPr/>
          <p:nvPr/>
        </p:nvSpPr>
        <p:spPr>
          <a:xfrm>
            <a:off x="4929190" y="3857628"/>
            <a:ext cx="1714512"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Орындалған тапсырманы тексеру кезеңінен  </a:t>
            </a:r>
            <a:endParaRPr lang="ru-RU" dirty="0"/>
          </a:p>
        </p:txBody>
      </p:sp>
      <p:sp>
        <p:nvSpPr>
          <p:cNvPr id="9" name="Овал 8"/>
          <p:cNvSpPr/>
          <p:nvPr/>
        </p:nvSpPr>
        <p:spPr>
          <a:xfrm>
            <a:off x="6572264" y="2285992"/>
            <a:ext cx="1628780" cy="1714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Баға қоюдан</a:t>
            </a:r>
            <a:endParaRPr lang="ru-RU" dirty="0"/>
          </a:p>
        </p:txBody>
      </p:sp>
      <p:cxnSp>
        <p:nvCxnSpPr>
          <p:cNvPr id="11" name="Прямая со стрелкой 10"/>
          <p:cNvCxnSpPr>
            <a:stCxn id="4" idx="6"/>
          </p:cNvCxnSpPr>
          <p:nvPr/>
        </p:nvCxnSpPr>
        <p:spPr>
          <a:xfrm>
            <a:off x="5857884" y="1785926"/>
            <a:ext cx="714380" cy="1214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4" idx="2"/>
            <a:endCxn id="6" idx="6"/>
          </p:cNvCxnSpPr>
          <p:nvPr/>
        </p:nvCxnSpPr>
        <p:spPr>
          <a:xfrm rot="10800000" flipV="1">
            <a:off x="2271690" y="1785926"/>
            <a:ext cx="871550"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rot="16200000" flipH="1">
            <a:off x="4679157" y="2964653"/>
            <a:ext cx="128588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rot="5400000">
            <a:off x="3178959" y="3036091"/>
            <a:ext cx="1285884"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736"/>
            <a:ext cx="8229600" cy="4697427"/>
          </a:xfrm>
        </p:spPr>
        <p:txBody>
          <a:bodyPr>
            <a:normAutofit/>
          </a:bodyPr>
          <a:lstStyle/>
          <a:p>
            <a:pPr algn="just">
              <a:buNone/>
            </a:pPr>
            <a:r>
              <a:rPr lang="kk-KZ" sz="3600" dirty="0" smtClean="0">
                <a:latin typeface="Times New Roman" pitchFamily="18" charset="0"/>
                <a:cs typeface="Times New Roman" pitchFamily="18" charset="0"/>
              </a:rPr>
              <a:t>   Оқушы  үшін  ойын  бұрын  ермек  болып  келсе, кейіннен ойын  өзін-өзі  тәрбиелеудің  құрамына  айналады.</a:t>
            </a:r>
            <a:endParaRPr lang="ru-RU" sz="36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just">
              <a:buNone/>
            </a:pPr>
            <a:r>
              <a:rPr lang="kk-KZ" sz="3600" dirty="0" smtClean="0">
                <a:latin typeface="Times New Roman" pitchFamily="18" charset="0"/>
                <a:cs typeface="Times New Roman" pitchFamily="18" charset="0"/>
              </a:rPr>
              <a:t>   Рольдік  ойындардан  басқа  неше  түрлі  тиісті  ережелерге  сүйенетін  ойындармен  де  оқушы  2-3 сыныптарда  айналыса  бастайды. Мысалы, шахмат  не  футбол ойнау</a:t>
            </a:r>
            <a:r>
              <a:rPr lang="kk-KZ"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a:t>А.А.Смирнов </a:t>
            </a:r>
            <a:endParaRPr lang="ru-RU" dirty="0"/>
          </a:p>
        </p:txBody>
      </p:sp>
      <p:sp>
        <p:nvSpPr>
          <p:cNvPr id="3" name="Объект 2"/>
          <p:cNvSpPr>
            <a:spLocks noGrp="1"/>
          </p:cNvSpPr>
          <p:nvPr>
            <p:ph idx="1"/>
          </p:nvPr>
        </p:nvSpPr>
        <p:spPr/>
        <p:txBody>
          <a:bodyPr/>
          <a:lstStyle/>
          <a:p>
            <a:r>
              <a:rPr lang="kk-KZ" dirty="0" smtClean="0"/>
              <a:t>оқу </a:t>
            </a:r>
            <a:r>
              <a:rPr lang="kk-KZ" dirty="0"/>
              <a:t>материалын бірнеше мәністі бөлшектерге,не олардың мәнісін өзара салыстырып, есте қалдыру тәсілдерін ұсынады. Өзге зерттеулерде оқу материалын мезгіл сайын бірінін соң бірін есте қалдыру тәсілін ұсынды. Бұл тәсілдердің бірінші түрі- бастауыш оқушыларының жады мен есін дамыту үшін ұсынылады</a:t>
            </a:r>
            <a:endParaRPr lang="ru-RU" dirty="0"/>
          </a:p>
          <a:p>
            <a:endParaRPr lang="ru-RU" dirty="0"/>
          </a:p>
        </p:txBody>
      </p:sp>
    </p:spTree>
    <p:extLst>
      <p:ext uri="{BB962C8B-B14F-4D97-AF65-F5344CB8AC3E}">
        <p14:creationId xmlns:p14="http://schemas.microsoft.com/office/powerpoint/2010/main" val="2604992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dirty="0"/>
              <a:t>Бастауыш мектеп оқушылардың негізгі таным процестері </a:t>
            </a:r>
            <a:endParaRPr lang="ru-RU" sz="3200" dirty="0"/>
          </a:p>
        </p:txBody>
      </p:sp>
      <p:sp>
        <p:nvSpPr>
          <p:cNvPr id="3" name="Объект 2"/>
          <p:cNvSpPr>
            <a:spLocks noGrp="1"/>
          </p:cNvSpPr>
          <p:nvPr>
            <p:ph idx="1"/>
          </p:nvPr>
        </p:nvSpPr>
        <p:spPr/>
        <p:txBody>
          <a:bodyPr>
            <a:normAutofit fontScale="85000" lnSpcReduction="20000"/>
          </a:bodyPr>
          <a:lstStyle/>
          <a:p>
            <a:r>
              <a:rPr lang="kk-KZ" dirty="0" smtClean="0"/>
              <a:t>қабылдау,зейін, </a:t>
            </a:r>
            <a:r>
              <a:rPr lang="kk-KZ" dirty="0"/>
              <a:t>ес,қиял, </a:t>
            </a:r>
            <a:r>
              <a:rPr lang="kk-KZ" dirty="0" smtClean="0"/>
              <a:t>ойлау</a:t>
            </a:r>
            <a:r>
              <a:rPr lang="kk-KZ" dirty="0"/>
              <a:t>) мектепке кіргенен кейін </a:t>
            </a:r>
            <a:r>
              <a:rPr lang="kk-KZ" dirty="0" smtClean="0"/>
              <a:t>едәуір </a:t>
            </a:r>
            <a:r>
              <a:rPr lang="kk-KZ" dirty="0"/>
              <a:t>өзгерістерге ұшырайды.</a:t>
            </a:r>
            <a:endParaRPr lang="ru-RU" dirty="0"/>
          </a:p>
          <a:p>
            <a:r>
              <a:rPr lang="kk-KZ" dirty="0"/>
              <a:t>7 жастағы баланың қабылдауы  мектепке дейінгілерге қарағанда недәуір қалыптасып қалған (көзінің көргіштігі,құлағының естігіштігі т.б.жақсы дамыған).</a:t>
            </a:r>
            <a:endParaRPr lang="ru-RU" dirty="0"/>
          </a:p>
          <a:p>
            <a:r>
              <a:rPr lang="kk-KZ" dirty="0"/>
              <a:t>Бастауыш сынып оқушылары, әсіресе кеңістік пен уақытты қабылдау қиынға соғады.</a:t>
            </a:r>
            <a:endParaRPr lang="ru-RU" dirty="0"/>
          </a:p>
          <a:p>
            <a:r>
              <a:rPr lang="kk-KZ" dirty="0"/>
              <a:t>Баланы қабылдай алуға үйретуде мұғалімі негізгі роль атқарады. Мұғалім бәлендей нәрсені сабақта көрсеткенде, сол нәрсенің нендей қасиеттеріне мән беруді айтып,қандай нәрсеге назар аударуды ескертіп отырады. </a:t>
            </a:r>
            <a:endParaRPr lang="ru-RU" dirty="0"/>
          </a:p>
          <a:p>
            <a:r>
              <a:rPr lang="kk-KZ" dirty="0"/>
              <a:t>Баланың зейінін дамыту үшін оның істейтін жұмысын нақты етіп түсіндіріп,тапсырманы қалай орындаудың жоспарын көрсетіп отыру қажет. Тек сонда ғана ол осындай нұсқауды орындауда зейінді болуға ұмтылады.</a:t>
            </a:r>
            <a:endParaRPr lang="ru-RU" dirty="0"/>
          </a:p>
          <a:p>
            <a:endParaRPr lang="ru-RU" dirty="0"/>
          </a:p>
        </p:txBody>
      </p:sp>
    </p:spTree>
    <p:extLst>
      <p:ext uri="{BB962C8B-B14F-4D97-AF65-F5344CB8AC3E}">
        <p14:creationId xmlns:p14="http://schemas.microsoft.com/office/powerpoint/2010/main" val="2148962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391</TotalTime>
  <Words>808</Words>
  <Application>Microsoft Office PowerPoint</Application>
  <PresentationFormat>Экран (4:3)</PresentationFormat>
  <Paragraphs>38</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Calibri</vt:lpstr>
      <vt:lpstr>Constantia</vt:lpstr>
      <vt:lpstr>Times New Roman</vt:lpstr>
      <vt:lpstr>Wingdings 2</vt:lpstr>
      <vt:lpstr>Поток</vt:lpstr>
      <vt:lpstr>11- Дәріс</vt:lpstr>
      <vt:lpstr>Соңғы кезде педагогикалық және жас ерекшелігі психологиясында педагогикалық критериилерге негізделген кезеңдерге бөлу жиірек қолданылады</vt:lpstr>
      <vt:lpstr>Презентация PowerPoint</vt:lpstr>
      <vt:lpstr>Презентация PowerPoint</vt:lpstr>
      <vt:lpstr>Презентация PowerPoint</vt:lpstr>
      <vt:lpstr>Презентация PowerPoint</vt:lpstr>
      <vt:lpstr>Презентация PowerPoint</vt:lpstr>
      <vt:lpstr>А.А.Смирнов </vt:lpstr>
      <vt:lpstr>Бастауыш мектеп оқушылардың негізгі таным процестері </vt:lpstr>
      <vt:lpstr>Бастауыш  оқушының  қабылдауының  ерекшеліктері:</vt:lpstr>
      <vt:lpstr>Презентация PowerPoint</vt:lpstr>
      <vt:lpstr>Бастауыш оқушының зейіні қабылдау  сияқты терең  дамымаған</vt:lpstr>
      <vt:lpstr>Презентация PowerPoint</vt:lpstr>
      <vt:lpstr>Тілдің дамуы</vt:lpstr>
      <vt:lpstr>Презентация PowerPoint</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Тақырыбы: Бастауыш  мектептегі  балалардың  психологиялық  дамуы</dc:title>
  <dc:creator>Admin</dc:creator>
  <cp:lastModifiedBy>DELUX</cp:lastModifiedBy>
  <cp:revision>4</cp:revision>
  <dcterms:created xsi:type="dcterms:W3CDTF">2011-02-15T16:28:38Z</dcterms:created>
  <dcterms:modified xsi:type="dcterms:W3CDTF">2020-03-26T18:58:28Z</dcterms:modified>
</cp:coreProperties>
</file>